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79" r:id="rId3"/>
    <p:sldMasterId id="2147483691" r:id="rId4"/>
    <p:sldMasterId id="2147483703" r:id="rId5"/>
    <p:sldMasterId id="2147483715" r:id="rId6"/>
    <p:sldMasterId id="2147483727" r:id="rId7"/>
    <p:sldMasterId id="2147483739" r:id="rId8"/>
  </p:sldMasterIdLst>
  <p:notesMasterIdLst>
    <p:notesMasterId r:id="rId25"/>
  </p:notesMasterIdLst>
  <p:sldIdLst>
    <p:sldId id="820" r:id="rId9"/>
    <p:sldId id="530" r:id="rId10"/>
    <p:sldId id="814" r:id="rId11"/>
    <p:sldId id="502" r:id="rId12"/>
    <p:sldId id="505" r:id="rId13"/>
    <p:sldId id="503" r:id="rId14"/>
    <p:sldId id="805" r:id="rId15"/>
    <p:sldId id="794" r:id="rId16"/>
    <p:sldId id="816" r:id="rId17"/>
    <p:sldId id="819" r:id="rId18"/>
    <p:sldId id="795" r:id="rId19"/>
    <p:sldId id="507" r:id="rId20"/>
    <p:sldId id="817" r:id="rId21"/>
    <p:sldId id="810" r:id="rId22"/>
    <p:sldId id="822" r:id="rId23"/>
    <p:sldId id="823" r:id="rId24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C000F1-F9CD-4A39-ABDD-19A614EE82DB}">
          <p14:sldIdLst>
            <p14:sldId id="820"/>
            <p14:sldId id="530"/>
            <p14:sldId id="814"/>
            <p14:sldId id="502"/>
            <p14:sldId id="505"/>
            <p14:sldId id="503"/>
            <p14:sldId id="805"/>
            <p14:sldId id="794"/>
            <p14:sldId id="816"/>
            <p14:sldId id="819"/>
            <p14:sldId id="795"/>
            <p14:sldId id="507"/>
            <p14:sldId id="817"/>
            <p14:sldId id="810"/>
            <p14:sldId id="822"/>
            <p14:sldId id="823"/>
          </p14:sldIdLst>
        </p14:section>
        <p14:section name="Untitled Section" id="{FE838A5F-CE46-4BF1-B949-82BFFD450F7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RTAGNOLIO, Silvia" initials="BS" lastIdx="24" clrIdx="0"/>
  <p:cmAuthor id="1" name="Neil Parkin" initials="NP" lastIdx="29" clrIdx="1"/>
  <p:cmAuthor id="2" name="Neil Parkin" initials="NP [2]" lastIdx="1" clrIdx="2"/>
  <p:cmAuthor id="3" name="Neil Parkin" initials="NP [3]" lastIdx="1" clrIdx="3"/>
  <p:cmAuthor id="4" name="Tufts Medical Center" initials="TMC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80"/>
    <a:srgbClr val="660066"/>
    <a:srgbClr val="B476BE"/>
    <a:srgbClr val="7431A7"/>
    <a:srgbClr val="EBCDE1"/>
    <a:srgbClr val="FABEEF"/>
    <a:srgbClr val="CC66FF"/>
    <a:srgbClr val="990099"/>
    <a:srgbClr val="DEEBF7"/>
    <a:srgbClr val="4F8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1" autoAdjust="0"/>
    <p:restoredTop sz="89319" autoAdjust="0"/>
  </p:normalViewPr>
  <p:slideViewPr>
    <p:cSldViewPr snapToGrid="0" snapToObjects="1" showGuides="1">
      <p:cViewPr varScale="1">
        <p:scale>
          <a:sx n="83" d="100"/>
          <a:sy n="83" d="100"/>
        </p:scale>
        <p:origin x="108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588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napToObjects="1">
      <p:cViewPr>
        <p:scale>
          <a:sx n="160" d="100"/>
          <a:sy n="160" d="100"/>
        </p:scale>
        <p:origin x="630" y="-13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7EC8A-C630-E94F-82C7-1399BC486FD3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1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103C1-7947-1041-9C71-9915DC79C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41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103C1-7947-1041-9C71-9915DC79C1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44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103C1-7947-1041-9C71-9915DC79C1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19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103C1-7947-1041-9C71-9915DC79C1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61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018DA-FE9B-B144-90E9-7B5201C7EC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26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103C1-7947-1041-9C71-9915DC79C1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54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ADR NNRTI 67-90%</a:t>
            </a:r>
          </a:p>
          <a:p>
            <a:r>
              <a:rPr lang="fr-CH" dirty="0"/>
              <a:t>TDF: 20-55%</a:t>
            </a:r>
          </a:p>
          <a:p>
            <a:r>
              <a:rPr lang="fr-CH" dirty="0"/>
              <a:t>ZVD: 4-40%</a:t>
            </a:r>
          </a:p>
          <a:p>
            <a:r>
              <a:rPr lang="fr-CH" dirty="0"/>
              <a:t>Note </a:t>
            </a:r>
            <a:r>
              <a:rPr lang="fr-CH" dirty="0" err="1"/>
              <a:t>that</a:t>
            </a:r>
            <a:r>
              <a:rPr lang="fr-CH" dirty="0"/>
              <a:t> not all people </a:t>
            </a:r>
            <a:r>
              <a:rPr lang="fr-CH" dirty="0" err="1"/>
              <a:t>were</a:t>
            </a:r>
            <a:r>
              <a:rPr lang="fr-CH" dirty="0"/>
              <a:t> on TDF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Prevalence of ANY DR ranged from  3% in Vietnam to 29% in Honduras.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103C1-7947-1041-9C71-9915DC79C1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39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103C1-7947-1041-9C71-9915DC79C1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5729" y="4631671"/>
            <a:ext cx="6624638" cy="3914239"/>
          </a:xfrm>
        </p:spPr>
        <p:txBody>
          <a:bodyPr/>
          <a:lstStyle/>
          <a:p>
            <a:pPr fontAlgn="base"/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6B7A2-DD56-EE4C-A8A5-C235E97A015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0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4325" y="4784071"/>
            <a:ext cx="6070600" cy="391423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103C1-7947-1041-9C71-9915DC79C1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93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3863" y="4784071"/>
            <a:ext cx="6043612" cy="3914239"/>
          </a:xfrm>
        </p:spPr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018DA-FE9B-B144-90E9-7B5201C7EC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32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3863" y="4784071"/>
            <a:ext cx="5961062" cy="391423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018DA-FE9B-B144-90E9-7B5201C7EC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16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3862" y="4784071"/>
            <a:ext cx="6034087" cy="391423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018DA-FE9B-B144-90E9-7B5201C7EC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7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018DA-FE9B-B144-90E9-7B5201C7EC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19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2900" y="4784071"/>
            <a:ext cx="6115050" cy="391423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103C1-7947-1041-9C71-9915DC79C1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86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In </a:t>
            </a:r>
            <a:r>
              <a:rPr lang="fr-CH" dirty="0" err="1"/>
              <a:t>this</a:t>
            </a:r>
            <a:r>
              <a:rPr lang="fr-CH" dirty="0"/>
              <a:t> </a:t>
            </a:r>
            <a:r>
              <a:rPr lang="fr-CH" dirty="0" err="1"/>
              <a:t>survey</a:t>
            </a:r>
            <a:r>
              <a:rPr lang="fr-CH" dirty="0"/>
              <a:t>, infants &lt; 18 </a:t>
            </a:r>
            <a:r>
              <a:rPr lang="fr-CH" dirty="0" err="1"/>
              <a:t>months</a:t>
            </a:r>
            <a:r>
              <a:rPr lang="fr-CH" dirty="0"/>
              <a:t> …are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103C1-7947-1041-9C71-9915DC79C1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1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F795-83F6-744B-A385-97FAFB0973A7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7E7C-A068-4740-BDEC-3F9E2D4B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3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F795-83F6-744B-A385-97FAFB0973A7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7E7C-A068-4740-BDEC-3F9E2D4B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8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F795-83F6-744B-A385-97FAFB0973A7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7E7C-A068-4740-BDEC-3F9E2D4B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34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DF8E8-F14B-4B8C-8E31-FDADCE3B2BB3}" type="datetime1">
              <a:rPr lang="en-US" altLang="en-US"/>
              <a:pPr>
                <a:defRPr/>
              </a:pPr>
              <a:t>7/21/2019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ED70D-34EB-40B3-9511-C96728AF85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208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3F144-C1D9-43DF-8BC1-2B5F92363A22}" type="datetime1">
              <a:rPr lang="en-US" altLang="en-US"/>
              <a:pPr>
                <a:defRPr/>
              </a:pPr>
              <a:t>7/21/2019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9F416-AE56-45D1-8C67-DB98C6304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728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FD2B9-060B-4BEB-AAF6-E699BC74750F}" type="datetime1">
              <a:rPr lang="en-US" altLang="en-US"/>
              <a:pPr>
                <a:defRPr/>
              </a:pPr>
              <a:t>7/21/2019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980B9-3EAC-45EB-88A2-783F878593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997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75FC4-5A8B-4A48-8328-2FB29B4E3747}" type="datetime1">
              <a:rPr lang="en-US" altLang="en-US"/>
              <a:pPr>
                <a:defRPr/>
              </a:pPr>
              <a:t>7/21/2019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AF1EC-821D-4A84-916D-E331F6FD45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026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E001A-5D0E-4C24-943A-BF81C103DC30}" type="datetime1">
              <a:rPr lang="en-US" altLang="en-US"/>
              <a:pPr>
                <a:defRPr/>
              </a:pPr>
              <a:t>7/21/2019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B801F-7327-4E92-9874-395D41E5AE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00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7AA2F-AED9-44D6-A2A7-D8982CD7BFCA}" type="datetime1">
              <a:rPr lang="en-US" altLang="en-US"/>
              <a:pPr>
                <a:defRPr/>
              </a:pPr>
              <a:t>7/21/2019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30214-3C11-46F9-8CB5-D0E0DF2263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80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859ED-FA14-4598-831C-F65CC4E9AD5C}" type="datetime1">
              <a:rPr lang="en-US" altLang="en-US"/>
              <a:pPr>
                <a:defRPr/>
              </a:pPr>
              <a:t>7/21/2019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62C9A-FBCA-4341-A7E9-DBB8AFCD67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717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6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17160-AB62-4010-8974-13072CE1ECDE}" type="datetime1">
              <a:rPr lang="en-US" altLang="en-US"/>
              <a:pPr>
                <a:defRPr/>
              </a:pPr>
              <a:t>7/21/2019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6E3B7-F08B-42E1-B688-AA4FD44F36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01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F795-83F6-744B-A385-97FAFB0973A7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7E7C-A068-4740-BDEC-3F9E2D4B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85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D724-E552-4296-BEFC-FA3BE8FA50EE}" type="datetime1">
              <a:rPr lang="en-US" altLang="en-US"/>
              <a:pPr>
                <a:defRPr/>
              </a:pPr>
              <a:t>7/21/2019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9DDF2-0FC4-4A15-AA26-348855E39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678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30A62-4693-4569-ADCC-7412ABB7A3E6}" type="datetime1">
              <a:rPr lang="en-US" altLang="en-US"/>
              <a:pPr>
                <a:defRPr/>
              </a:pPr>
              <a:t>7/21/2019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B7450-5BB6-412E-B03A-7B15C84921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844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1A942-2391-43D7-AF14-E6B27BC9C996}" type="datetime1">
              <a:rPr lang="en-US" altLang="en-US"/>
              <a:pPr>
                <a:defRPr/>
              </a:pPr>
              <a:t>7/21/2019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3225-C165-457A-8A6F-486A669AE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580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DF8E8-F14B-4B8C-8E31-FDADCE3B2BB3}" type="datetime1">
              <a:rPr lang="en-US" altLang="en-US"/>
              <a:pPr>
                <a:defRPr/>
              </a:pPr>
              <a:t>7/21/2019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ED70D-34EB-40B3-9511-C96728AF85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019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3F144-C1D9-43DF-8BC1-2B5F92363A22}" type="datetime1">
              <a:rPr lang="en-US" altLang="en-US"/>
              <a:pPr>
                <a:defRPr/>
              </a:pPr>
              <a:t>7/21/2019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9F416-AE56-45D1-8C67-DB98C6304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658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FD2B9-060B-4BEB-AAF6-E699BC74750F}" type="datetime1">
              <a:rPr lang="en-US" altLang="en-US"/>
              <a:pPr>
                <a:defRPr/>
              </a:pPr>
              <a:t>7/21/2019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980B9-3EAC-45EB-88A2-783F878593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113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75FC4-5A8B-4A48-8328-2FB29B4E3747}" type="datetime1">
              <a:rPr lang="en-US" altLang="en-US"/>
              <a:pPr>
                <a:defRPr/>
              </a:pPr>
              <a:t>7/21/2019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AF1EC-821D-4A84-916D-E331F6FD45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160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2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E001A-5D0E-4C24-943A-BF81C103DC30}" type="datetime1">
              <a:rPr lang="en-US" altLang="en-US"/>
              <a:pPr>
                <a:defRPr/>
              </a:pPr>
              <a:t>7/21/2019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B801F-7327-4E92-9874-395D41E5AE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353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7AA2F-AED9-44D6-A2A7-D8982CD7BFCA}" type="datetime1">
              <a:rPr lang="en-US" altLang="en-US"/>
              <a:pPr>
                <a:defRPr/>
              </a:pPr>
              <a:t>7/21/2019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30214-3C11-46F9-8CB5-D0E0DF2263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087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859ED-FA14-4598-831C-F65CC4E9AD5C}" type="datetime1">
              <a:rPr lang="en-US" altLang="en-US"/>
              <a:pPr>
                <a:defRPr/>
              </a:pPr>
              <a:t>7/21/2019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62C9A-FBCA-4341-A7E9-DBB8AFCD67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18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F795-83F6-744B-A385-97FAFB0973A7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7E7C-A068-4740-BDEC-3F9E2D4B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49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17160-AB62-4010-8974-13072CE1ECDE}" type="datetime1">
              <a:rPr lang="en-US" altLang="en-US"/>
              <a:pPr>
                <a:defRPr/>
              </a:pPr>
              <a:t>7/21/2019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6E3B7-F08B-42E1-B688-AA4FD44F36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377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D724-E552-4296-BEFC-FA3BE8FA50EE}" type="datetime1">
              <a:rPr lang="en-US" altLang="en-US"/>
              <a:pPr>
                <a:defRPr/>
              </a:pPr>
              <a:t>7/21/2019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9DDF2-0FC4-4A15-AA26-348855E39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77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30A62-4693-4569-ADCC-7412ABB7A3E6}" type="datetime1">
              <a:rPr lang="en-US" altLang="en-US"/>
              <a:pPr>
                <a:defRPr/>
              </a:pPr>
              <a:t>7/21/2019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B7450-5BB6-412E-B03A-7B15C84921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38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2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2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1A942-2391-43D7-AF14-E6B27BC9C996}" type="datetime1">
              <a:rPr lang="en-US" altLang="en-US"/>
              <a:pPr>
                <a:defRPr/>
              </a:pPr>
              <a:t>7/21/2019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3225-C165-457A-8A6F-486A669AE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421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4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74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3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9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53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758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094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F795-83F6-744B-A385-97FAFB0973A7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7E7C-A068-4740-BDEC-3F9E2D4B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941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386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7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436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108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272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7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7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334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158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293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501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862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7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F795-83F6-744B-A385-97FAFB0973A7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7E7C-A068-4740-BDEC-3F9E2D4B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130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37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841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822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5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47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7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7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40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4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566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022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210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9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834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F795-83F6-744B-A385-97FAFB0973A7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7E7C-A068-4740-BDEC-3F9E2D4B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97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554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66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062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456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83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77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662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135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811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F795-83F6-744B-A385-97FAFB0973A7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7E7C-A068-4740-BDEC-3F9E2D4B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983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130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811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878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511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088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143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382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801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374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1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F795-83F6-744B-A385-97FAFB0973A7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7E7C-A068-4740-BDEC-3F9E2D4B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20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992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923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060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411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670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524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730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15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2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F795-83F6-744B-A385-97FAFB0973A7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7E7C-A068-4740-BDEC-3F9E2D4B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2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who.int/en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who.int/en/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hyperlink" Target="http://www.who.int/en/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who.int/en/" TargetMode="Externa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hyperlink" Target="http://www.who.int/en/" TargetMode="Externa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hyperlink" Target="http://www.who.int/en/" TargetMode="Externa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hyperlink" Target="http://www.who.int/en/" TargetMode="Externa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hyperlink" Target="http://www.who.int/en/" TargetMode="Externa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2F795-83F6-744B-A385-97FAFB0973A7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07E7C-A068-4740-BDEC-3F9E2D4B8D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5" descr="World Health Organization">
            <a:hlinkClick r:id="rId13"/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5" b="17822"/>
          <a:stretch/>
        </p:blipFill>
        <p:spPr bwMode="auto">
          <a:xfrm>
            <a:off x="10635597" y="6356350"/>
            <a:ext cx="1288427" cy="43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0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B0F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1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8EC364C-8A83-4EFA-A709-ADFCEB7D2A1C}" type="datetime1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7/21/2019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1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1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FD6D6B7-4D00-40FD-9CD0-BBD4DD736456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  <p:pic>
        <p:nvPicPr>
          <p:cNvPr id="7" name="Picture 25" descr="World Health Organization">
            <a:hlinkClick r:id="rId13"/>
            <a:extLst>
              <a:ext uri="{FF2B5EF4-FFF2-40B4-BE49-F238E27FC236}">
                <a16:creationId xmlns:a16="http://schemas.microsoft.com/office/drawing/2014/main" id="{ACBF1953-5CF7-1143-BEDC-2CE54736C5E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5" b="17822"/>
          <a:stretch/>
        </p:blipFill>
        <p:spPr bwMode="auto">
          <a:xfrm>
            <a:off x="10635597" y="6356350"/>
            <a:ext cx="1288427" cy="43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89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0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8EC364C-8A83-4EFA-A709-ADFCEB7D2A1C}" type="datetime1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7/21/2019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03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0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FD6D6B7-4D00-40FD-9CD0-BBD4DD736456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  <p:pic>
        <p:nvPicPr>
          <p:cNvPr id="7" name="Picture 25" descr="World Health Organization">
            <a:hlinkClick r:id="rId13"/>
            <a:extLst>
              <a:ext uri="{FF2B5EF4-FFF2-40B4-BE49-F238E27FC236}">
                <a16:creationId xmlns:a16="http://schemas.microsoft.com/office/drawing/2014/main" id="{631B89EE-3EB2-5C46-B771-644ED7224D8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5" b="17822"/>
          <a:stretch/>
        </p:blipFill>
        <p:spPr bwMode="auto">
          <a:xfrm>
            <a:off x="10635597" y="6356350"/>
            <a:ext cx="1288427" cy="43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58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5" descr="World Health Organization">
            <a:hlinkClick r:id="rId13"/>
            <a:extLst>
              <a:ext uri="{FF2B5EF4-FFF2-40B4-BE49-F238E27FC236}">
                <a16:creationId xmlns:a16="http://schemas.microsoft.com/office/drawing/2014/main" id="{E9A60986-1850-B140-826C-48203446719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5" b="17822"/>
          <a:stretch/>
        </p:blipFill>
        <p:spPr bwMode="auto">
          <a:xfrm>
            <a:off x="10635597" y="6356350"/>
            <a:ext cx="1288427" cy="43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96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5" descr="World Health Organization">
            <a:hlinkClick r:id="rId13"/>
            <a:extLst>
              <a:ext uri="{FF2B5EF4-FFF2-40B4-BE49-F238E27FC236}">
                <a16:creationId xmlns:a16="http://schemas.microsoft.com/office/drawing/2014/main" id="{1CC77B34-8912-B348-89A9-506173E0DA0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5" b="17822"/>
          <a:stretch/>
        </p:blipFill>
        <p:spPr bwMode="auto">
          <a:xfrm>
            <a:off x="10635597" y="6356350"/>
            <a:ext cx="1288427" cy="43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82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5" descr="World Health Organization">
            <a:hlinkClick r:id="rId13"/>
            <a:extLst>
              <a:ext uri="{FF2B5EF4-FFF2-40B4-BE49-F238E27FC236}">
                <a16:creationId xmlns:a16="http://schemas.microsoft.com/office/drawing/2014/main" id="{F07C6580-2B59-3D4E-B76D-6D3B9EA665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5" b="17822"/>
          <a:stretch/>
        </p:blipFill>
        <p:spPr bwMode="auto">
          <a:xfrm>
            <a:off x="10635597" y="6356350"/>
            <a:ext cx="1288427" cy="43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11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5" descr="World Health Organization">
            <a:hlinkClick r:id="rId13"/>
            <a:extLst>
              <a:ext uri="{FF2B5EF4-FFF2-40B4-BE49-F238E27FC236}">
                <a16:creationId xmlns:a16="http://schemas.microsoft.com/office/drawing/2014/main" id="{F0A5C463-ED29-A148-8457-D349E65CF9F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5" b="17822"/>
          <a:stretch/>
        </p:blipFill>
        <p:spPr bwMode="auto">
          <a:xfrm>
            <a:off x="10635597" y="6356350"/>
            <a:ext cx="1288427" cy="43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69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5" descr="World Health Organization">
            <a:hlinkClick r:id="rId13"/>
            <a:extLst>
              <a:ext uri="{FF2B5EF4-FFF2-40B4-BE49-F238E27FC236}">
                <a16:creationId xmlns:a16="http://schemas.microsoft.com/office/drawing/2014/main" id="{87969627-358A-EB43-B049-1B4D3779A4E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5" b="17822"/>
          <a:stretch/>
        </p:blipFill>
        <p:spPr bwMode="auto">
          <a:xfrm>
            <a:off x="10635597" y="6356350"/>
            <a:ext cx="1288427" cy="43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38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ADB7DD-EC9F-4E45-82C6-BE0D6084B7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t="4664" r="-2" b="13654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7862" y="2773324"/>
            <a:ext cx="4800261" cy="1644592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>
                <a:solidFill>
                  <a:srgbClr val="800080"/>
                </a:solidFill>
                <a:latin typeface="+mj-lt"/>
              </a:rPr>
              <a:t>Surveillance of </a:t>
            </a:r>
            <a:br>
              <a:rPr lang="en-US" sz="4000" dirty="0">
                <a:solidFill>
                  <a:srgbClr val="800080"/>
                </a:solidFill>
                <a:latin typeface="+mj-lt"/>
              </a:rPr>
            </a:br>
            <a:r>
              <a:rPr lang="en-US" sz="4000" dirty="0">
                <a:solidFill>
                  <a:srgbClr val="800080"/>
                </a:solidFill>
                <a:latin typeface="+mj-lt"/>
              </a:rPr>
              <a:t>HIV Drug Resistance </a:t>
            </a:r>
            <a:br>
              <a:rPr lang="en-US" sz="4000" dirty="0">
                <a:solidFill>
                  <a:srgbClr val="800080"/>
                </a:solidFill>
                <a:latin typeface="+mj-lt"/>
              </a:rPr>
            </a:br>
            <a:r>
              <a:rPr lang="en-US" sz="4000" dirty="0">
                <a:solidFill>
                  <a:srgbClr val="800080"/>
                </a:solidFill>
                <a:latin typeface="+mj-lt"/>
              </a:rPr>
              <a:t>in low- and middle- income countries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27862" y="5350873"/>
            <a:ext cx="4800261" cy="1340908"/>
          </a:xfrm>
        </p:spPr>
        <p:txBody>
          <a:bodyPr anchor="b">
            <a:normAutofit fontScale="92500" lnSpcReduction="20000"/>
          </a:bodyPr>
          <a:lstStyle/>
          <a:p>
            <a:pPr algn="l">
              <a:lnSpc>
                <a:spcPct val="110000"/>
              </a:lnSpc>
            </a:pPr>
            <a:r>
              <a:rPr lang="en-US" dirty="0">
                <a:solidFill>
                  <a:srgbClr val="660066"/>
                </a:solidFill>
              </a:rPr>
              <a:t>Silvia </a:t>
            </a:r>
            <a:r>
              <a:rPr lang="en-US" dirty="0" err="1">
                <a:solidFill>
                  <a:srgbClr val="660066"/>
                </a:solidFill>
              </a:rPr>
              <a:t>Bertagnolio,</a:t>
            </a:r>
            <a:r>
              <a:rPr lang="en-US" dirty="0">
                <a:solidFill>
                  <a:srgbClr val="660066"/>
                </a:solidFill>
              </a:rPr>
              <a:t> MD</a:t>
            </a:r>
          </a:p>
          <a:p>
            <a:pPr algn="l">
              <a:lnSpc>
                <a:spcPct val="110000"/>
              </a:lnSpc>
            </a:pPr>
            <a:r>
              <a:rPr lang="en-US" dirty="0">
                <a:solidFill>
                  <a:srgbClr val="660066"/>
                </a:solidFill>
              </a:rPr>
              <a:t>HIV Department</a:t>
            </a:r>
          </a:p>
          <a:p>
            <a:pPr algn="l">
              <a:lnSpc>
                <a:spcPct val="110000"/>
              </a:lnSpc>
            </a:pPr>
            <a:r>
              <a:rPr lang="en-US" dirty="0">
                <a:solidFill>
                  <a:srgbClr val="660066"/>
                </a:solidFill>
              </a:rPr>
              <a:t>World Health Organization</a:t>
            </a:r>
          </a:p>
        </p:txBody>
      </p:sp>
    </p:spTree>
    <p:extLst>
      <p:ext uri="{BB962C8B-B14F-4D97-AF65-F5344CB8AC3E}">
        <p14:creationId xmlns:p14="http://schemas.microsoft.com/office/powerpoint/2010/main" val="4053002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79FB95-72E6-E342-9968-4FFB58880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01" y="1238250"/>
            <a:ext cx="10544956" cy="5619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3CDB5A-7DAA-4F78-B4F2-50FFD18B852D}"/>
              </a:ext>
            </a:extLst>
          </p:cNvPr>
          <p:cNvSpPr txBox="1"/>
          <p:nvPr/>
        </p:nvSpPr>
        <p:spPr>
          <a:xfrm>
            <a:off x="209581" y="834832"/>
            <a:ext cx="11739945" cy="584775"/>
          </a:xfrm>
          <a:prstGeom prst="rect">
            <a:avLst/>
          </a:prstGeom>
          <a:solidFill>
            <a:srgbClr val="660066"/>
          </a:solidFill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1 out of 2 newly diagnosed infants have HIV with EFV/NVP resistance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75943C-255E-4022-BCF8-502D2A45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31" y="0"/>
            <a:ext cx="11636088" cy="1325563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en-US" sz="4000" dirty="0">
                <a:solidFill>
                  <a:srgbClr val="66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Prevalence of NNRTI PDR in Infants, by Country </a:t>
            </a:r>
            <a:endParaRPr lang="en-GB" sz="4000" dirty="0">
              <a:solidFill>
                <a:srgbClr val="66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832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442975-982C-451B-AE42-3D58ACBAC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1689" y="301583"/>
            <a:ext cx="10649650" cy="65564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CDD053-5A8B-4132-9025-4A1D82E55C61}"/>
              </a:ext>
            </a:extLst>
          </p:cNvPr>
          <p:cNvSpPr txBox="1"/>
          <p:nvPr/>
        </p:nvSpPr>
        <p:spPr>
          <a:xfrm>
            <a:off x="333397" y="-52360"/>
            <a:ext cx="11647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err="1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Response</a:t>
            </a:r>
            <a:r>
              <a:rPr lang="fr-CH" sz="4000" b="1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Countries </a:t>
            </a:r>
            <a:r>
              <a:rPr lang="fr-CH" sz="4000" b="1" dirty="0" err="1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fr-CH" sz="4000" b="1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High PDR to NNRTI in Infants </a:t>
            </a:r>
            <a:endParaRPr lang="en-GB" sz="4000" b="1" dirty="0">
              <a:solidFill>
                <a:srgbClr val="8000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91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8ED2D-32DC-43E4-8422-E5979D4F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7" y="168443"/>
            <a:ext cx="11739716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66006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Prevalence of NRTI PDR in Infants Newly Diagnosed </a:t>
            </a:r>
            <a:br>
              <a:rPr lang="en-US" sz="4000" b="1" dirty="0">
                <a:solidFill>
                  <a:srgbClr val="66006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</a:br>
            <a:r>
              <a:rPr lang="en-US" sz="4000" b="1" dirty="0">
                <a:solidFill>
                  <a:srgbClr val="66006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with HIV, by Drug and Country </a:t>
            </a:r>
            <a:endParaRPr lang="en-GB" sz="4000" b="1" dirty="0">
              <a:solidFill>
                <a:srgbClr val="660066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A4B693-C277-0C45-9DC5-073702199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532" y="1554469"/>
            <a:ext cx="9331381" cy="53035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0A7BBA-B82A-4BC5-8D14-0E3BE921DEC5}"/>
              </a:ext>
            </a:extLst>
          </p:cNvPr>
          <p:cNvSpPr txBox="1"/>
          <p:nvPr/>
        </p:nvSpPr>
        <p:spPr>
          <a:xfrm>
            <a:off x="10236849" y="2541856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2%- 23%</a:t>
            </a:r>
            <a:endParaRPr lang="en-GB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884DA2-71CC-4F5A-B9B7-DF84BB24B439}"/>
              </a:ext>
            </a:extLst>
          </p:cNvPr>
          <p:cNvSpPr txBox="1"/>
          <p:nvPr/>
        </p:nvSpPr>
        <p:spPr>
          <a:xfrm>
            <a:off x="10164780" y="2886533"/>
            <a:ext cx="906017" cy="279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1.8%-18%</a:t>
            </a:r>
            <a:endParaRPr lang="en-GB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A8E175-9ECD-43BD-BE9E-B21F01286F72}"/>
              </a:ext>
            </a:extLst>
          </p:cNvPr>
          <p:cNvSpPr txBox="1"/>
          <p:nvPr/>
        </p:nvSpPr>
        <p:spPr>
          <a:xfrm>
            <a:off x="10166004" y="3166330"/>
            <a:ext cx="906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1.8%-16%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49538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8E472F-DA3A-43A1-AC6F-096360409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8856" y="1643860"/>
            <a:ext cx="9634288" cy="512593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4883002-CB45-41C8-B9F4-E89597507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88205"/>
            <a:ext cx="11828207" cy="1325563"/>
          </a:xfrm>
        </p:spPr>
        <p:txBody>
          <a:bodyPr>
            <a:noAutofit/>
          </a:bodyPr>
          <a:lstStyle/>
          <a:p>
            <a:pPr algn="ctr" defTabSz="457200" eaLnBrk="0" fontAlgn="base" hangingPunct="0">
              <a:spcAft>
                <a:spcPct val="0"/>
              </a:spcAft>
            </a:pPr>
            <a:r>
              <a:rPr lang="en-US" sz="4000" dirty="0">
                <a:solidFill>
                  <a:srgbClr val="66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Nationally Representative Surveys of </a:t>
            </a:r>
            <a:br>
              <a:rPr lang="en-US" sz="4000" dirty="0">
                <a:solidFill>
                  <a:srgbClr val="66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000" dirty="0">
                <a:solidFill>
                  <a:srgbClr val="66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Acquired HIVDR among Adults Receiving ART (2014-2018)</a:t>
            </a:r>
            <a:endParaRPr lang="en-GB" sz="4000" dirty="0">
              <a:solidFill>
                <a:srgbClr val="66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B2DB5D-5B7B-43F7-9621-941BF9FA7117}"/>
              </a:ext>
            </a:extLst>
          </p:cNvPr>
          <p:cNvSpPr/>
          <p:nvPr/>
        </p:nvSpPr>
        <p:spPr>
          <a:xfrm>
            <a:off x="230305" y="3546987"/>
            <a:ext cx="22407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800080"/>
                </a:solidFill>
              </a:rPr>
              <a:t>19 completed, </a:t>
            </a:r>
          </a:p>
          <a:p>
            <a:r>
              <a:rPr lang="en-US" sz="2000" dirty="0">
                <a:solidFill>
                  <a:srgbClr val="800080"/>
                </a:solidFill>
              </a:rPr>
              <a:t>26 ongoing, </a:t>
            </a:r>
          </a:p>
          <a:p>
            <a:r>
              <a:rPr lang="en-US" sz="2000" dirty="0">
                <a:solidFill>
                  <a:srgbClr val="800080"/>
                </a:solidFill>
              </a:rPr>
              <a:t>15 planned</a:t>
            </a:r>
            <a:endParaRPr lang="en-GB" sz="200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4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79B849-9A24-4919-9917-5DF308CA2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634" y="1343526"/>
            <a:ext cx="8666732" cy="537984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5CF41ED-50B0-4584-B0CC-C605D5B59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25442"/>
            <a:ext cx="117983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80008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Prevalence of Acquired HIVDR among Adults with Unsuppressed VL Receiving </a:t>
            </a:r>
            <a:r>
              <a:rPr lang="en-GB" b="1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en-GB" b="1" dirty="0">
                <a:solidFill>
                  <a:srgbClr val="80008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ny </a:t>
            </a:r>
            <a:r>
              <a:rPr lang="en-GB" b="1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ART Regimen, by Drug </a:t>
            </a:r>
            <a:endParaRPr lang="en-GB" dirty="0">
              <a:solidFill>
                <a:srgbClr val="8000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0C60E6-1BF9-43DF-92A0-C8D9234B4FF6}"/>
              </a:ext>
            </a:extLst>
          </p:cNvPr>
          <p:cNvSpPr/>
          <p:nvPr/>
        </p:nvSpPr>
        <p:spPr>
          <a:xfrm>
            <a:off x="88900" y="6180723"/>
            <a:ext cx="22165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(national HIVDR surveys) </a:t>
            </a:r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32D9D-83CC-48D5-AAD4-0C2FBD04AC54}"/>
              </a:ext>
            </a:extLst>
          </p:cNvPr>
          <p:cNvSpPr txBox="1"/>
          <p:nvPr/>
        </p:nvSpPr>
        <p:spPr>
          <a:xfrm>
            <a:off x="6338566" y="1759219"/>
            <a:ext cx="1053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/>
              <a:t>67%-90%</a:t>
            </a:r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5BE2A4-B6CC-4DCF-8A61-70D09B821BD7}"/>
              </a:ext>
            </a:extLst>
          </p:cNvPr>
          <p:cNvSpPr txBox="1"/>
          <p:nvPr/>
        </p:nvSpPr>
        <p:spPr>
          <a:xfrm>
            <a:off x="8468897" y="1753301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/>
              <a:t>20%-55%</a:t>
            </a:r>
            <a:endParaRPr lang="en-GB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8B0430-6D6B-4EC5-9B60-B24E990D7FC1}"/>
              </a:ext>
            </a:extLst>
          </p:cNvPr>
          <p:cNvSpPr txBox="1"/>
          <p:nvPr/>
        </p:nvSpPr>
        <p:spPr>
          <a:xfrm>
            <a:off x="9522391" y="1766949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/>
              <a:t>4%-40%</a:t>
            </a:r>
            <a:endParaRPr lang="en-GB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DC2B93-EFC0-44FB-A3ED-EE31CBD5A0A6}"/>
              </a:ext>
            </a:extLst>
          </p:cNvPr>
          <p:cNvSpPr/>
          <p:nvPr/>
        </p:nvSpPr>
        <p:spPr>
          <a:xfrm>
            <a:off x="10874829" y="3017787"/>
            <a:ext cx="13171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/>
              <a:t>ADR in people </a:t>
            </a:r>
            <a:r>
              <a:rPr lang="fr-CH" b="1" dirty="0"/>
              <a:t>on</a:t>
            </a:r>
            <a:r>
              <a:rPr lang="fr-CH" dirty="0"/>
              <a:t> ART </a:t>
            </a:r>
            <a:r>
              <a:rPr lang="fr-CH" dirty="0" err="1"/>
              <a:t>ranged</a:t>
            </a:r>
            <a:r>
              <a:rPr lang="fr-CH" dirty="0"/>
              <a:t> </a:t>
            </a:r>
            <a:r>
              <a:rPr lang="fr-CH" dirty="0" err="1"/>
              <a:t>from</a:t>
            </a:r>
            <a:r>
              <a:rPr lang="fr-CH" dirty="0"/>
              <a:t> 3% (Viet Nam) to 29% (Honduras). 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5A6647-3363-4EB3-9E09-F115C47F35A6}"/>
              </a:ext>
            </a:extLst>
          </p:cNvPr>
          <p:cNvSpPr txBox="1"/>
          <p:nvPr/>
        </p:nvSpPr>
        <p:spPr>
          <a:xfrm>
            <a:off x="7525966" y="1772867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/>
              <a:t>39%-85%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29976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E8F7F-E2C6-421E-8C91-645B442B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0048"/>
          </a:xfrm>
          <a:solidFill>
            <a:srgbClr val="660066"/>
          </a:solidFill>
        </p:spPr>
        <p:txBody>
          <a:bodyPr/>
          <a:lstStyle/>
          <a:p>
            <a:r>
              <a:rPr lang="fr-CH" sz="4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Conclusions </a:t>
            </a:r>
            <a:endParaRPr lang="en-GB" sz="40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BD798-8576-4545-9C6C-34E1327D6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29" y="1204686"/>
            <a:ext cx="11665973" cy="6080728"/>
          </a:xfrm>
        </p:spPr>
        <p:txBody>
          <a:bodyPr/>
          <a:lstStyle/>
          <a:p>
            <a:r>
              <a:rPr lang="en-US" sz="2300" b="1" dirty="0">
                <a:solidFill>
                  <a:srgbClr val="800080"/>
                </a:solidFill>
              </a:rPr>
              <a:t>High levels of NNRTI PDR among adults starting ART observed in most of the countries monitored, supporting WHO guidelines to use DTG as the preferred option to initiate ART.</a:t>
            </a:r>
          </a:p>
          <a:p>
            <a:r>
              <a:rPr lang="en-US" sz="2300" dirty="0"/>
              <a:t>NNRTI PDR is significantly higher in subpopulations such as </a:t>
            </a:r>
            <a:r>
              <a:rPr lang="en-US" sz="2300" dirty="0">
                <a:solidFill>
                  <a:srgbClr val="800080"/>
                </a:solidFill>
              </a:rPr>
              <a:t>ART starters reporting prior ARV drug exposure and </a:t>
            </a:r>
            <a:r>
              <a:rPr lang="en-US" sz="2300" b="1" dirty="0">
                <a:solidFill>
                  <a:srgbClr val="800080"/>
                </a:solidFill>
              </a:rPr>
              <a:t>in women</a:t>
            </a:r>
            <a:r>
              <a:rPr lang="en-US" sz="2300" dirty="0"/>
              <a:t>, emphasizing the need to provide access to DTG in these groups, as recommended by WHO.</a:t>
            </a:r>
          </a:p>
          <a:p>
            <a:r>
              <a:rPr lang="en-US" sz="2300" dirty="0"/>
              <a:t>NRTI PDR was generally lower but not insignificant in some countries.</a:t>
            </a:r>
          </a:p>
          <a:p>
            <a:r>
              <a:rPr lang="en-US" sz="2300" b="1" dirty="0">
                <a:solidFill>
                  <a:srgbClr val="800080"/>
                </a:solidFill>
              </a:rPr>
              <a:t>In newly diagnosed infants</a:t>
            </a:r>
            <a:r>
              <a:rPr lang="en-US" sz="2300" b="1" dirty="0"/>
              <a:t>, </a:t>
            </a:r>
            <a:r>
              <a:rPr lang="en-US" sz="2300" b="1" dirty="0">
                <a:solidFill>
                  <a:srgbClr val="800080"/>
                </a:solidFill>
              </a:rPr>
              <a:t>NNRTI PDR is very high </a:t>
            </a:r>
            <a:r>
              <a:rPr lang="en-US" sz="2300" dirty="0"/>
              <a:t>in all countries monitored, supporting the need to implement WHO guidelines to use PIs or DTG in first-line ART in children.  PDR to ABC is high in some countries, warranting attention.</a:t>
            </a:r>
          </a:p>
          <a:p>
            <a:r>
              <a:rPr lang="en-US" sz="2300" b="1" dirty="0">
                <a:solidFill>
                  <a:srgbClr val="800080"/>
                </a:solidFill>
              </a:rPr>
              <a:t>Acquired HIVDR to NNRTIs </a:t>
            </a:r>
            <a:r>
              <a:rPr lang="en-US" sz="2300" dirty="0"/>
              <a:t>is very common (67%-90%) in people with viral load non- suppression. Resistance to TDF/XTC is also frequent. Further research is needed to assess the efficacy of DTG when administered with a compromised NRTI backbone.</a:t>
            </a:r>
          </a:p>
          <a:p>
            <a:r>
              <a:rPr lang="en-US" sz="2300" b="1" dirty="0">
                <a:solidFill>
                  <a:srgbClr val="800080"/>
                </a:solidFill>
              </a:rPr>
              <a:t>To ensure long term durability of TLD, routine HIVDR surveillance </a:t>
            </a:r>
            <a:r>
              <a:rPr lang="en-US" sz="2300" dirty="0"/>
              <a:t>is needed to monitor for the emergence of resistance.</a:t>
            </a:r>
          </a:p>
          <a:p>
            <a:endParaRPr lang="fr-CH" sz="2300" dirty="0"/>
          </a:p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E10FB6-E501-43E3-864C-6844EF60F13B}"/>
              </a:ext>
            </a:extLst>
          </p:cNvPr>
          <p:cNvCxnSpPr/>
          <p:nvPr/>
        </p:nvCxnSpPr>
        <p:spPr>
          <a:xfrm>
            <a:off x="330200" y="3532239"/>
            <a:ext cx="11252200" cy="0"/>
          </a:xfrm>
          <a:prstGeom prst="line">
            <a:avLst/>
          </a:prstGeom>
          <a:ln>
            <a:solidFill>
              <a:srgbClr val="800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E0DFB3-BD32-43C8-9648-F65531A410B1}"/>
              </a:ext>
            </a:extLst>
          </p:cNvPr>
          <p:cNvCxnSpPr/>
          <p:nvPr/>
        </p:nvCxnSpPr>
        <p:spPr>
          <a:xfrm>
            <a:off x="330200" y="4680158"/>
            <a:ext cx="11252200" cy="0"/>
          </a:xfrm>
          <a:prstGeom prst="line">
            <a:avLst/>
          </a:prstGeom>
          <a:ln>
            <a:solidFill>
              <a:srgbClr val="800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D70893-70CE-462F-A766-762DE7CB26F8}"/>
              </a:ext>
            </a:extLst>
          </p:cNvPr>
          <p:cNvCxnSpPr/>
          <p:nvPr/>
        </p:nvCxnSpPr>
        <p:spPr>
          <a:xfrm>
            <a:off x="330200" y="5791203"/>
            <a:ext cx="11252200" cy="0"/>
          </a:xfrm>
          <a:prstGeom prst="line">
            <a:avLst/>
          </a:prstGeom>
          <a:ln>
            <a:solidFill>
              <a:srgbClr val="800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5882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0A00-582A-4BDF-9856-E11DA103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6" y="584354"/>
            <a:ext cx="10972800" cy="1143000"/>
          </a:xfrm>
        </p:spPr>
        <p:txBody>
          <a:bodyPr/>
          <a:lstStyle/>
          <a:p>
            <a:r>
              <a:rPr lang="en-US" sz="4000" b="1" dirty="0" err="1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Ackowledgements</a:t>
            </a:r>
            <a:r>
              <a:rPr lang="en-US" sz="4000" b="1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F26E7-1B57-4857-925B-96FB8744D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77" y="2073940"/>
            <a:ext cx="11321845" cy="4525963"/>
          </a:xfrm>
        </p:spPr>
        <p:txBody>
          <a:bodyPr/>
          <a:lstStyle/>
          <a:p>
            <a:r>
              <a:rPr lang="en-US" sz="2800" b="1" dirty="0"/>
              <a:t>National HIV </a:t>
            </a:r>
            <a:r>
              <a:rPr lang="en-US" sz="2800" b="1" dirty="0" err="1"/>
              <a:t>programme</a:t>
            </a:r>
            <a:r>
              <a:rPr lang="en-US" sz="2800" b="1" dirty="0"/>
              <a:t> </a:t>
            </a:r>
            <a:r>
              <a:rPr lang="en-US" sz="2800" dirty="0"/>
              <a:t>who supplied the surveillance data and staff from WHO regional and country offices</a:t>
            </a:r>
          </a:p>
          <a:p>
            <a:r>
              <a:rPr lang="en-US" sz="2800" b="1" dirty="0" smtClean="0"/>
              <a:t>Seth </a:t>
            </a:r>
            <a:r>
              <a:rPr lang="en-US" sz="2800" b="1" dirty="0" err="1" smtClean="0"/>
              <a:t>Inzaule</a:t>
            </a:r>
            <a:r>
              <a:rPr lang="en-US" sz="2800" b="1" smtClean="0"/>
              <a:t>, </a:t>
            </a:r>
            <a:r>
              <a:rPr lang="en-US" sz="2800" b="1" smtClean="0"/>
              <a:t>Amalia</a:t>
            </a:r>
            <a:r>
              <a:rPr lang="en-US" sz="2800" b="1" dirty="0" smtClean="0"/>
              <a:t> </a:t>
            </a:r>
            <a:r>
              <a:rPr lang="en-US" sz="2800" b="1" dirty="0"/>
              <a:t>Girón, Neil Parkin, </a:t>
            </a:r>
            <a:r>
              <a:rPr lang="en-GB" sz="2800" b="1" dirty="0"/>
              <a:t>Michael R. Jordan, Natalie Exner, Fatim Cham, Giovanni Ravasi, Linh Le and </a:t>
            </a:r>
            <a:r>
              <a:rPr lang="en-GB" sz="2800" b="1" dirty="0" err="1"/>
              <a:t>B.B.Rewari</a:t>
            </a:r>
            <a:endParaRPr lang="en-GB" sz="2800" b="1" dirty="0"/>
          </a:p>
          <a:p>
            <a:r>
              <a:rPr lang="en-GB" sz="2800" b="1" dirty="0" err="1"/>
              <a:t>HIVResNet</a:t>
            </a:r>
            <a:r>
              <a:rPr lang="en-GB" sz="2800" b="1" dirty="0"/>
              <a:t> </a:t>
            </a:r>
            <a:r>
              <a:rPr lang="en-US" sz="2800" b="1" dirty="0"/>
              <a:t>steering group </a:t>
            </a:r>
            <a:r>
              <a:rPr lang="en-US" sz="2800" dirty="0"/>
              <a:t>members</a:t>
            </a:r>
          </a:p>
          <a:p>
            <a:r>
              <a:rPr lang="en-US" sz="2800" dirty="0"/>
              <a:t>WHO </a:t>
            </a:r>
            <a:r>
              <a:rPr lang="en-US" sz="2800" b="1" dirty="0" err="1"/>
              <a:t>HIVResNet</a:t>
            </a:r>
            <a:r>
              <a:rPr lang="en-US" sz="2800" b="1" dirty="0"/>
              <a:t> Laboratory Network </a:t>
            </a:r>
            <a:r>
              <a:rPr lang="en-US" sz="2800" dirty="0"/>
              <a:t>members</a:t>
            </a:r>
          </a:p>
          <a:p>
            <a:r>
              <a:rPr lang="en-US" sz="2800" b="1" dirty="0"/>
              <a:t>CDC, PEPFAR and Global Fund </a:t>
            </a:r>
            <a:r>
              <a:rPr lang="en-US" sz="2800" dirty="0"/>
              <a:t>for the support of the HIVDR surveys.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4829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/>
        </p:nvSpPr>
        <p:spPr>
          <a:xfrm>
            <a:off x="3" y="4579914"/>
            <a:ext cx="6212620" cy="22782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43205" y="688315"/>
            <a:ext cx="3483027" cy="22782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6669191" y="4172255"/>
            <a:ext cx="2736788" cy="26455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9483729" y="1564102"/>
            <a:ext cx="2610888" cy="28371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05" y="-235627"/>
            <a:ext cx="11963403" cy="1143000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en-US" sz="4000" dirty="0">
                <a:solidFill>
                  <a:srgbClr val="800080"/>
                </a:solidFill>
                <a:latin typeface="+mj-lt"/>
              </a:rPr>
              <a:t>Use of HIVDR Data to Inform Global Trends and ART Regimens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5779" y="2177931"/>
            <a:ext cx="103464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Country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55" b="10038"/>
          <a:stretch/>
        </p:blipFill>
        <p:spPr>
          <a:xfrm>
            <a:off x="147393" y="5114924"/>
            <a:ext cx="3759803" cy="16020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103815"/>
            <a:ext cx="2603500" cy="1628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2959863" y="2486996"/>
            <a:ext cx="862505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8178" y="656505"/>
            <a:ext cx="3659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WHO (HIVDR Database)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21576" y="5409769"/>
            <a:ext cx="2303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Global HIVDR Laboratory Network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2059" name="Straight Connector 2058"/>
          <p:cNvCxnSpPr/>
          <p:nvPr/>
        </p:nvCxnSpPr>
        <p:spPr>
          <a:xfrm>
            <a:off x="3832013" y="3309008"/>
            <a:ext cx="3791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cxnSpLocks/>
            <a:endCxn id="61" idx="2"/>
          </p:cNvCxnSpPr>
          <p:nvPr/>
        </p:nvCxnSpPr>
        <p:spPr>
          <a:xfrm flipV="1">
            <a:off x="1551323" y="3394885"/>
            <a:ext cx="8589" cy="1675408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6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47" y="3935645"/>
            <a:ext cx="288000" cy="23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68" name="Straight Arrow Connector 2067"/>
          <p:cNvCxnSpPr/>
          <p:nvPr/>
        </p:nvCxnSpPr>
        <p:spPr>
          <a:xfrm flipH="1">
            <a:off x="3814231" y="3309008"/>
            <a:ext cx="16272" cy="1726418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2" name="Straight Connector 2071"/>
          <p:cNvCxnSpPr/>
          <p:nvPr/>
        </p:nvCxnSpPr>
        <p:spPr>
          <a:xfrm flipV="1">
            <a:off x="3839625" y="2460926"/>
            <a:ext cx="0" cy="84808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28599" y="3025553"/>
            <a:ext cx="26626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Sequence data</a:t>
            </a:r>
            <a:endParaRPr lang="en-US" dirty="0"/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231" y="4030780"/>
            <a:ext cx="288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" name="Straight Arrow Connector 64"/>
          <p:cNvCxnSpPr/>
          <p:nvPr/>
        </p:nvCxnSpPr>
        <p:spPr>
          <a:xfrm flipH="1">
            <a:off x="6134957" y="1036642"/>
            <a:ext cx="19171" cy="1183719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729086" y="1036611"/>
            <a:ext cx="2405977" cy="1538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264" y="2966723"/>
            <a:ext cx="32644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63" y="1154237"/>
            <a:ext cx="259828" cy="21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643" y="2537503"/>
            <a:ext cx="288000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TextBox 38"/>
          <p:cNvSpPr txBox="1"/>
          <p:nvPr/>
        </p:nvSpPr>
        <p:spPr>
          <a:xfrm>
            <a:off x="6226137" y="871944"/>
            <a:ext cx="2608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HIVDR data (</a:t>
            </a:r>
            <a:r>
              <a:rPr lang="en-GB" dirty="0" err="1"/>
              <a:t>Epi+Lab</a:t>
            </a:r>
            <a:r>
              <a:rPr lang="en-GB" dirty="0"/>
              <a:t>) QA, analysed and interpreted</a:t>
            </a:r>
            <a:endParaRPr lang="en-US" dirty="0"/>
          </a:p>
        </p:txBody>
      </p:sp>
      <p:cxnSp>
        <p:nvCxnSpPr>
          <p:cNvPr id="43" name="Straight Arrow Connector 42"/>
          <p:cNvCxnSpPr>
            <a:cxnSpLocks/>
          </p:cNvCxnSpPr>
          <p:nvPr/>
        </p:nvCxnSpPr>
        <p:spPr>
          <a:xfrm>
            <a:off x="8201859" y="2770682"/>
            <a:ext cx="1281976" cy="56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72" y="4451768"/>
            <a:ext cx="1119839" cy="58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2178033" y="3874592"/>
            <a:ext cx="1661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Blood specimens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909849" y="1714113"/>
            <a:ext cx="1584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De-identified patient  data</a:t>
            </a:r>
            <a:endParaRPr lang="en-US" dirty="0"/>
          </a:p>
        </p:txBody>
      </p:sp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498" y="2658144"/>
            <a:ext cx="794253" cy="9163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7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193" y="4443024"/>
            <a:ext cx="1046785" cy="153857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6997605" y="6016524"/>
            <a:ext cx="2654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Response: inform treatment guidelines</a:t>
            </a:r>
          </a:p>
        </p:txBody>
      </p:sp>
      <p:pic>
        <p:nvPicPr>
          <p:cNvPr id="94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897468" y="4856710"/>
            <a:ext cx="2197257" cy="96771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8" name="TextBox 67"/>
          <p:cNvSpPr txBox="1"/>
          <p:nvPr/>
        </p:nvSpPr>
        <p:spPr>
          <a:xfrm>
            <a:off x="9729184" y="5848571"/>
            <a:ext cx="242134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Assess  evolution of the HIVDR epidemic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92085" y="3672901"/>
            <a:ext cx="2778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Contribute to WHO’s Global Report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20" y="2552240"/>
            <a:ext cx="4007737" cy="161335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1" name="Straight Arrow Connector 50"/>
          <p:cNvCxnSpPr/>
          <p:nvPr/>
        </p:nvCxnSpPr>
        <p:spPr>
          <a:xfrm>
            <a:off x="10762465" y="4443024"/>
            <a:ext cx="1" cy="342238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8866575" y="5291029"/>
            <a:ext cx="103078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9692085" y="1630602"/>
            <a:ext cx="2608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Produce National Report and inform national policies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79" name="Straight Arrow Connector 78"/>
          <p:cNvCxnSpPr>
            <a:cxnSpLocks/>
          </p:cNvCxnSpPr>
          <p:nvPr/>
        </p:nvCxnSpPr>
        <p:spPr>
          <a:xfrm flipV="1">
            <a:off x="8214835" y="3479062"/>
            <a:ext cx="1268896" cy="7388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75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E7349F-5A9C-4613-9140-AA8FBB6DE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8366" y="1089268"/>
            <a:ext cx="10083378" cy="557106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06ADDE6-C357-401E-9DD4-57E489A8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15" y="197665"/>
            <a:ext cx="11758863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800080"/>
                </a:solidFill>
                <a:latin typeface="+mj-lt"/>
              </a:rPr>
              <a:t>Nationally Representative Surveys of Pretreatment HIVDR (PDR) among Adults Initiating ART (2014-2018)</a:t>
            </a:r>
            <a:r>
              <a:rPr lang="en-US" sz="3200" dirty="0">
                <a:solidFill>
                  <a:srgbClr val="800080"/>
                </a:solidFill>
                <a:latin typeface="+mj-lt"/>
              </a:rPr>
              <a:t/>
            </a:r>
            <a:br>
              <a:rPr lang="en-US" sz="3200" dirty="0">
                <a:solidFill>
                  <a:srgbClr val="800080"/>
                </a:solidFill>
                <a:latin typeface="+mj-lt"/>
              </a:rPr>
            </a:br>
            <a:endParaRPr lang="en-GB" sz="3200" dirty="0">
              <a:solidFill>
                <a:srgbClr val="800080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F1A10E-6946-4524-A975-7FB64CABD6A3}"/>
              </a:ext>
            </a:extLst>
          </p:cNvPr>
          <p:cNvSpPr/>
          <p:nvPr/>
        </p:nvSpPr>
        <p:spPr>
          <a:xfrm>
            <a:off x="272714" y="3213081"/>
            <a:ext cx="2292231" cy="1323439"/>
          </a:xfrm>
          <a:prstGeom prst="rect">
            <a:avLst/>
          </a:prstGeom>
          <a:solidFill>
            <a:schemeClr val="bg1"/>
          </a:solidFill>
          <a:ln>
            <a:solidFill>
              <a:srgbClr val="80008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0066"/>
                </a:solidFill>
              </a:rPr>
              <a:t>39 countries started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0066"/>
                </a:solidFill>
              </a:rPr>
              <a:t>25 completed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0066"/>
                </a:solidFill>
              </a:rPr>
              <a:t>14 ongoing </a:t>
            </a:r>
          </a:p>
          <a:p>
            <a:r>
              <a:rPr lang="en-US" sz="2000" dirty="0">
                <a:solidFill>
                  <a:srgbClr val="660066"/>
                </a:solidFill>
              </a:rPr>
              <a:t>18 planned</a:t>
            </a:r>
            <a:endParaRPr lang="en-GB" sz="2000" dirty="0">
              <a:solidFill>
                <a:srgbClr val="66006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DEE624-3A18-49B7-89A8-71CD074DD6FB}"/>
              </a:ext>
            </a:extLst>
          </p:cNvPr>
          <p:cNvSpPr txBox="1"/>
          <p:nvPr/>
        </p:nvSpPr>
        <p:spPr>
          <a:xfrm>
            <a:off x="0" y="6488667"/>
            <a:ext cx="2292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/>
              <a:t>2019 WHO HIVDR Report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59400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A097F-2EBD-46BA-8119-3A0AB9A33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52" y="0"/>
            <a:ext cx="11889242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66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Prevalence of PDR to NNRTI, by Country  </a:t>
            </a:r>
            <a:endParaRPr lang="en-GB" sz="4000" dirty="0">
              <a:solidFill>
                <a:srgbClr val="66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7655BC-6BFF-4450-8EA8-699AFB9858F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33669" y="1239678"/>
            <a:ext cx="10031895" cy="56520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D5209E-6185-469B-A894-E4A11A211C01}"/>
              </a:ext>
            </a:extLst>
          </p:cNvPr>
          <p:cNvSpPr/>
          <p:nvPr/>
        </p:nvSpPr>
        <p:spPr>
          <a:xfrm>
            <a:off x="8214294" y="3649990"/>
            <a:ext cx="39155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PDR NNRTI &gt;10%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Africa (5)</a:t>
            </a:r>
            <a:r>
              <a:rPr lang="en-US" sz="2000" dirty="0">
                <a:solidFill>
                  <a:srgbClr val="660066"/>
                </a:solidFill>
              </a:rPr>
              <a:t>: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660066"/>
                </a:solidFill>
              </a:rPr>
              <a:t>South Africa, Uganda, </a:t>
            </a:r>
          </a:p>
          <a:p>
            <a:r>
              <a:rPr lang="en-US" sz="2000" dirty="0">
                <a:solidFill>
                  <a:srgbClr val="660066"/>
                </a:solidFill>
              </a:rPr>
              <a:t>Namibia, Zimbabwe, </a:t>
            </a:r>
            <a:r>
              <a:rPr lang="en-US" sz="2000" dirty="0" err="1">
                <a:solidFill>
                  <a:srgbClr val="660066"/>
                </a:solidFill>
              </a:rPr>
              <a:t>Eswatini</a:t>
            </a:r>
            <a:r>
              <a:rPr lang="en-US" sz="2000" dirty="0">
                <a:solidFill>
                  <a:srgbClr val="660066"/>
                </a:solidFill>
              </a:rPr>
              <a:t>;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Central/South America (5)</a:t>
            </a:r>
            <a:r>
              <a:rPr lang="en-US" sz="2000" b="1" dirty="0">
                <a:solidFill>
                  <a:srgbClr val="660066"/>
                </a:solidFill>
              </a:rPr>
              <a:t>: </a:t>
            </a:r>
            <a:r>
              <a:rPr lang="en-US" sz="2000" dirty="0">
                <a:solidFill>
                  <a:srgbClr val="660066"/>
                </a:solidFill>
              </a:rPr>
              <a:t>Argentina, Honduras, Cuba, Nicaragua, Guatemala;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South East Asia (2)</a:t>
            </a:r>
            <a:r>
              <a:rPr lang="en-US" sz="2000" b="1" dirty="0">
                <a:solidFill>
                  <a:srgbClr val="660066"/>
                </a:solidFill>
              </a:rPr>
              <a:t>:  </a:t>
            </a:r>
            <a:r>
              <a:rPr lang="en-US" sz="2000" dirty="0">
                <a:solidFill>
                  <a:srgbClr val="660066"/>
                </a:solidFill>
              </a:rPr>
              <a:t>Nepal, PNG.</a:t>
            </a:r>
            <a:endParaRPr lang="en-GB" sz="2000" dirty="0">
              <a:solidFill>
                <a:srgbClr val="66006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D97EE-E83A-4AA7-A6EE-66D14BB71808}"/>
              </a:ext>
            </a:extLst>
          </p:cNvPr>
          <p:cNvSpPr txBox="1"/>
          <p:nvPr/>
        </p:nvSpPr>
        <p:spPr>
          <a:xfrm>
            <a:off x="0" y="6494648"/>
            <a:ext cx="2292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/>
              <a:t>2019 WHO HIVDR Report</a:t>
            </a:r>
            <a:endParaRPr lang="en-GB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43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4A8D-D58A-45A8-AF1F-94D0D6A8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85" y="230521"/>
            <a:ext cx="11728938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66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Prevalence of PDR, by Drug and by Country </a:t>
            </a:r>
            <a:r>
              <a:rPr lang="en-GB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sz="4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89C463-722C-4F6F-87EB-58C3B944EBF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9094" y="1556084"/>
            <a:ext cx="10034338" cy="56210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356BBA-3432-453A-862A-9E991C677422}"/>
              </a:ext>
            </a:extLst>
          </p:cNvPr>
          <p:cNvSpPr txBox="1"/>
          <p:nvPr/>
        </p:nvSpPr>
        <p:spPr>
          <a:xfrm>
            <a:off x="9772961" y="2982780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/>
              <a:t>0-5.7% </a:t>
            </a:r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5D40D-C3F2-4E74-8FD0-AD13C37EB75C}"/>
              </a:ext>
            </a:extLst>
          </p:cNvPr>
          <p:cNvSpPr txBox="1"/>
          <p:nvPr/>
        </p:nvSpPr>
        <p:spPr>
          <a:xfrm>
            <a:off x="9765134" y="2703218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/>
              <a:t>0-4.5% </a:t>
            </a:r>
            <a:endParaRPr lang="en-GB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4BD883-E1F2-4856-8E57-690CD26C1A33}"/>
              </a:ext>
            </a:extLst>
          </p:cNvPr>
          <p:cNvSpPr txBox="1"/>
          <p:nvPr/>
        </p:nvSpPr>
        <p:spPr>
          <a:xfrm>
            <a:off x="0" y="6488668"/>
            <a:ext cx="2292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/>
              <a:t>2019 WHO HIVDR Report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8591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2BC0-D5AD-4CFD-BBAF-2274339A5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15" y="102181"/>
            <a:ext cx="1232184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66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Prevalence of NNRTI PDR, by Gender</a:t>
            </a:r>
            <a:br>
              <a:rPr lang="en-US" sz="4000" dirty="0">
                <a:solidFill>
                  <a:srgbClr val="66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sz="4000" dirty="0">
              <a:solidFill>
                <a:srgbClr val="66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26A7F5-F838-49D5-A2E8-5071A0F2CA4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53859" y="1240668"/>
            <a:ext cx="9250018" cy="53579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F30A32-A7A1-4DF9-8718-FE4C91B55A83}"/>
              </a:ext>
            </a:extLst>
          </p:cNvPr>
          <p:cNvSpPr/>
          <p:nvPr/>
        </p:nvSpPr>
        <p:spPr>
          <a:xfrm>
            <a:off x="201015" y="5801712"/>
            <a:ext cx="11849958" cy="954107"/>
          </a:xfrm>
          <a:prstGeom prst="rect">
            <a:avLst/>
          </a:prstGeom>
          <a:solidFill>
            <a:srgbClr val="660066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Pooled analysis of country data:  </a:t>
            </a:r>
          </a:p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NNRTI PDR is significantly higher in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women (11.8%) vs men (7.8%)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p=0.005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729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C9CDF-EEF2-41A9-8548-305039E99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39" y="396729"/>
            <a:ext cx="11325726" cy="132556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66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Prevalence of NNRTI PDR among First-Line Initiators, by Reported Prior Exposure to ARV Drugs</a:t>
            </a:r>
            <a:r>
              <a:rPr lang="en-GB" sz="4000" dirty="0">
                <a:solidFill>
                  <a:srgbClr val="66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sz="4000" dirty="0">
                <a:solidFill>
                  <a:srgbClr val="66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sz="4000" dirty="0">
              <a:solidFill>
                <a:srgbClr val="66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7E3A6F-3865-498B-94BC-10B5B6AD720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61957" y="1722292"/>
            <a:ext cx="8384148" cy="45668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821146-B603-4A1F-BCDD-7BF0826CD086}"/>
              </a:ext>
            </a:extLst>
          </p:cNvPr>
          <p:cNvSpPr txBox="1"/>
          <p:nvPr/>
        </p:nvSpPr>
        <p:spPr>
          <a:xfrm>
            <a:off x="258035" y="5817184"/>
            <a:ext cx="11933965" cy="954107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NNRTI PDR is nearly 3 times higher in </a:t>
            </a:r>
            <a:r>
              <a:rPr lang="en-US" sz="2800" b="1" dirty="0">
                <a:solidFill>
                  <a:schemeClr val="bg1"/>
                </a:solidFill>
              </a:rPr>
              <a:t>ART re-initiators reporting prior ARVs exposure: 21.1% (prior ARV drug exposed) vs 7.8% (naive)</a:t>
            </a:r>
            <a:r>
              <a:rPr lang="en-US" sz="2800" dirty="0">
                <a:solidFill>
                  <a:schemeClr val="bg1"/>
                </a:solidFill>
              </a:rPr>
              <a:t>; p≤0.0001.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436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B73EA5-A57E-44A5-9AB0-259A9081E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3400" y="710041"/>
            <a:ext cx="8701048" cy="61479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BB8601-270C-4F64-99F0-55A2C92F15B8}"/>
              </a:ext>
            </a:extLst>
          </p:cNvPr>
          <p:cNvSpPr txBox="1"/>
          <p:nvPr/>
        </p:nvSpPr>
        <p:spPr>
          <a:xfrm>
            <a:off x="858244" y="0"/>
            <a:ext cx="9755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err="1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Response</a:t>
            </a:r>
            <a:r>
              <a:rPr lang="fr-CH" sz="4000" b="1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Countries </a:t>
            </a:r>
            <a:r>
              <a:rPr lang="fr-CH" sz="4000" b="1" dirty="0" err="1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fr-CH" sz="4000" b="1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PDR to NNRTI&gt;10% </a:t>
            </a:r>
            <a:endParaRPr lang="en-GB" sz="4000" b="1" dirty="0">
              <a:solidFill>
                <a:srgbClr val="8000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785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2B1D8A-F79C-44EE-AA45-C3C0C3036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8800" y="1744534"/>
            <a:ext cx="8735358" cy="501290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21B8C43-D1E5-43B5-8E4E-CE649AB2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2" y="246374"/>
            <a:ext cx="11636088" cy="1325563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4000" dirty="0">
                <a:solidFill>
                  <a:srgbClr val="66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Nationally Representative Surveys of Pretreatment HIVDR (PDR) among </a:t>
            </a:r>
            <a:r>
              <a:rPr lang="en-US" sz="4000" u="sng" dirty="0">
                <a:solidFill>
                  <a:srgbClr val="66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Infants</a:t>
            </a:r>
            <a:r>
              <a:rPr lang="en-US" sz="4000" dirty="0">
                <a:solidFill>
                  <a:srgbClr val="66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&lt; 18 months Newly Diagnosed with HIV and Treatment Naive (2012-2018)</a:t>
            </a:r>
            <a:endParaRPr lang="en-GB" sz="4000" dirty="0">
              <a:solidFill>
                <a:srgbClr val="66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09880-C2E8-462B-96F9-E95371684338}"/>
              </a:ext>
            </a:extLst>
          </p:cNvPr>
          <p:cNvSpPr/>
          <p:nvPr/>
        </p:nvSpPr>
        <p:spPr>
          <a:xfrm>
            <a:off x="270162" y="3429000"/>
            <a:ext cx="1608325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800080"/>
                </a:solidFill>
              </a:rPr>
              <a:t>9 completed, </a:t>
            </a:r>
          </a:p>
          <a:p>
            <a:r>
              <a:rPr lang="en-US" sz="2000" dirty="0">
                <a:solidFill>
                  <a:srgbClr val="800080"/>
                </a:solidFill>
              </a:rPr>
              <a:t>1 ongoing, </a:t>
            </a:r>
          </a:p>
          <a:p>
            <a:r>
              <a:rPr lang="en-US" sz="2000" dirty="0">
                <a:solidFill>
                  <a:srgbClr val="800080"/>
                </a:solidFill>
              </a:rPr>
              <a:t>2 planned </a:t>
            </a:r>
            <a:endParaRPr lang="en-GB" sz="200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211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8.1|23.3|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14518</TotalTime>
  <Words>732</Words>
  <Application>Microsoft Office PowerPoint</Application>
  <PresentationFormat>Widescreen</PresentationFormat>
  <Paragraphs>96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Surveillance of  HIV Drug Resistance  in low- and middle- income countries</vt:lpstr>
      <vt:lpstr>Use of HIVDR Data to Inform Global Trends and ART Regimens</vt:lpstr>
      <vt:lpstr>Nationally Representative Surveys of Pretreatment HIVDR (PDR) among Adults Initiating ART (2014-2018) </vt:lpstr>
      <vt:lpstr>Prevalence of PDR to NNRTI, by Country  </vt:lpstr>
      <vt:lpstr>Prevalence of PDR, by Drug and by Country  </vt:lpstr>
      <vt:lpstr>Prevalence of NNRTI PDR, by Gender </vt:lpstr>
      <vt:lpstr>Prevalence of NNRTI PDR among First-Line Initiators, by Reported Prior Exposure to ARV Drugs </vt:lpstr>
      <vt:lpstr>PowerPoint Presentation</vt:lpstr>
      <vt:lpstr>Nationally Representative Surveys of Pretreatment HIVDR (PDR) among Infants &lt; 18 months Newly Diagnosed with HIV and Treatment Naive (2012-2018)</vt:lpstr>
      <vt:lpstr>Prevalence of NNRTI PDR in Infants, by Country </vt:lpstr>
      <vt:lpstr>PowerPoint Presentation</vt:lpstr>
      <vt:lpstr>Prevalence of NRTI PDR in Infants Newly Diagnosed  with HIV, by Drug and Country </vt:lpstr>
      <vt:lpstr>Nationally Representative Surveys of  Acquired HIVDR among Adults Receiving ART (2014-2018)</vt:lpstr>
      <vt:lpstr>Prevalence of Acquired HIVDR among Adults with Unsuppressed VL Receiving Any ART Regimen, by Drug </vt:lpstr>
      <vt:lpstr>Conclusions </vt:lpstr>
      <vt:lpstr>Ackowledgements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Results from Surveys of Pre-treatment and Acquired HIV Drug Resistance in LMIC 2013-2016</dc:title>
  <dc:creator>Neil Parkin</dc:creator>
  <cp:lastModifiedBy>Media</cp:lastModifiedBy>
  <cp:revision>1161</cp:revision>
  <cp:lastPrinted>2019-07-18T19:18:15Z</cp:lastPrinted>
  <dcterms:created xsi:type="dcterms:W3CDTF">2017-05-31T23:10:17Z</dcterms:created>
  <dcterms:modified xsi:type="dcterms:W3CDTF">2019-07-21T23:36:11Z</dcterms:modified>
</cp:coreProperties>
</file>